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70" r:id="rId7"/>
    <p:sldId id="262" r:id="rId8"/>
    <p:sldId id="264" r:id="rId9"/>
    <p:sldId id="265" r:id="rId10"/>
    <p:sldId id="271" r:id="rId11"/>
    <p:sldId id="267" r:id="rId1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Expenditure</a:t>
            </a:r>
          </a:p>
          <a:p>
            <a:pPr algn="ctr">
              <a:defRPr sz="1600"/>
            </a:pP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 Performance 2021 vs 2020</a:t>
            </a: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7413871494409653"/>
          <c:y val="2.2215516751286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4999999999996E-2"/>
          <c:y val="0.16189074803149606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253.96</c:v>
                </c:pt>
                <c:pt idx="1">
                  <c:v>210.68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135.77000000000001</c:v>
                </c:pt>
                <c:pt idx="1">
                  <c:v>100.44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45E-2"/>
          <c:y val="0.86337890405962714"/>
          <c:w val="0.77420804711110491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/>
              <a:t> % OF TOTAL</a:t>
            </a:r>
          </a:p>
        </c:rich>
      </c:tx>
      <c:layout>
        <c:manualLayout>
          <c:xMode val="edge"/>
          <c:yMode val="edge"/>
          <c:x val="0.37656655583082238"/>
          <c:y val="4.83959173339329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8020337714056424E-2"/>
          <c:y val="0.15691872316627881"/>
          <c:w val="0.81488872131436751"/>
          <c:h val="0.7556916568388167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608050963690953"/>
                  <c:y val="-3.6351051252673599E-3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41.28%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-7.4421661720110624E-2"/>
                  <c:y val="-0.11407235704992522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9.85%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0.14953587714325361"/>
                  <c:y val="-0.15114451637900719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15.25%,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0.18815472841632397"/>
                  <c:y val="6.2408160064898723E-2"/>
                </c:manualLayout>
              </c:layout>
              <c:tx>
                <c:rich>
                  <a:bodyPr/>
                  <a:lstStyle/>
                  <a:p>
                    <a:fld id="{99D7BF61-E705-46DA-828F-0AEEA3092BDC}" type="CATEGORYNAME">
                      <a:rPr lang="en-US" sz="900"/>
                      <a:pPr/>
                      <a:t>[CATEGORY NAME]</a:t>
                    </a:fld>
                    <a:r>
                      <a:rPr lang="en-US" sz="900" b="1" baseline="0" dirty="0"/>
                      <a:t>, </a:t>
                    </a:r>
                    <a:r>
                      <a:rPr lang="en-US" sz="900" b="1" baseline="0" dirty="0">
                        <a:solidFill>
                          <a:schemeClr val="tx1"/>
                        </a:solidFill>
                      </a:rPr>
                      <a:t>29.68%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68766667061098"/>
                      <c:h val="0.104065607407009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OPENING BAL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0.4128</c:v>
                </c:pt>
                <c:pt idx="1">
                  <c:v>9.8500000000000004E-2</c:v>
                </c:pt>
                <c:pt idx="2">
                  <c:v>0.1525</c:v>
                </c:pt>
                <c:pt idx="3">
                  <c:v>0.29680000000000001</c:v>
                </c:pt>
                <c:pt idx="4">
                  <c:v>3.9399999999999998E-2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362294819183872E-2"/>
          <c:y val="0.18067462630921988"/>
          <c:w val="0.90372916666666669"/>
          <c:h val="0.5464328727267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6.98</c:v>
                </c:pt>
                <c:pt idx="1">
                  <c:v>73.06</c:v>
                </c:pt>
                <c:pt idx="2">
                  <c:v>26.99</c:v>
                </c:pt>
                <c:pt idx="3">
                  <c:v>17.440000000000001</c:v>
                </c:pt>
                <c:pt idx="4">
                  <c:v>52.53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Opening Bal.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37.729999999999997</c:v>
                </c:pt>
                <c:pt idx="2">
                  <c:v>27.52</c:v>
                </c:pt>
                <c:pt idx="3">
                  <c:v>11.64</c:v>
                </c:pt>
                <c:pt idx="4">
                  <c:v>7.23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44.91</c:v>
                </c:pt>
                <c:pt idx="1">
                  <c:v>9.86</c:v>
                </c:pt>
                <c:pt idx="2">
                  <c:v>18.84</c:v>
                </c:pt>
                <c:pt idx="3">
                  <c:v>6.26</c:v>
                </c:pt>
                <c:pt idx="4">
                  <c:v>55.89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41.31</c:v>
                </c:pt>
                <c:pt idx="1">
                  <c:v>11.61</c:v>
                </c:pt>
                <c:pt idx="2">
                  <c:v>15.18</c:v>
                </c:pt>
                <c:pt idx="3">
                  <c:v>5.85</c:v>
                </c:pt>
                <c:pt idx="4">
                  <c:v>26.48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0.38347</cdr:x>
      <cdr:y>0.15815</cdr:y>
    </cdr:from>
    <cdr:to>
      <cdr:x>0.5681</cdr:x>
      <cdr:y>0.27883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04FBA73-490C-419A-88AB-6F265D784326}"/>
            </a:ext>
          </a:extLst>
        </cdr:cNvPr>
        <cdr:cNvSpPr txBox="1"/>
      </cdr:nvSpPr>
      <cdr:spPr>
        <a:xfrm xmlns:a="http://schemas.openxmlformats.org/drawingml/2006/main">
          <a:off x="1990081" y="792672"/>
          <a:ext cx="958178" cy="604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OPENING</a:t>
          </a:r>
        </a:p>
        <a:p xmlns:a="http://schemas.openxmlformats.org/drawingml/2006/main">
          <a:r>
            <a:rPr lang="en-US" b="1" dirty="0"/>
            <a:t>BALANCE,</a:t>
          </a:r>
        </a:p>
        <a:p xmlns:a="http://schemas.openxmlformats.org/drawingml/2006/main">
          <a:r>
            <a:rPr lang="en-US" sz="1100" b="1" dirty="0"/>
            <a:t>  </a:t>
          </a:r>
          <a:r>
            <a:rPr lang="en-US" b="1" dirty="0"/>
            <a:t>3.94</a:t>
          </a:r>
          <a:r>
            <a:rPr lang="en-US" sz="1100" b="1" dirty="0"/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305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305">
                <a:defRPr/>
              </a:pPr>
              <a:t>8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 October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/>
              <a:t>THIRD QUARTER </a:t>
            </a:r>
            <a:r>
              <a:rPr lang="yo-NG" sz="2800" dirty="0"/>
              <a:t>B</a:t>
            </a:r>
            <a:r>
              <a:rPr lang="en-US" sz="2800" dirty="0"/>
              <a:t>UDGET IMPLEMENTATION REPORT</a:t>
            </a:r>
            <a:br>
              <a:rPr lang="en-US" sz="2800" dirty="0"/>
            </a:br>
            <a:r>
              <a:rPr lang="en-US" sz="2800" dirty="0"/>
              <a:t>(Jan-Sept, 2021)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EEABF5-C8E2-4E83-989C-FD3F7FD790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9300255"/>
              </p:ext>
            </p:extLst>
          </p:nvPr>
        </p:nvGraphicFramePr>
        <p:xfrm>
          <a:off x="914400" y="1207110"/>
          <a:ext cx="10293927" cy="4849995"/>
        </p:xfrm>
        <a:graphic>
          <a:graphicData uri="http://schemas.openxmlformats.org/drawingml/2006/table">
            <a:tbl>
              <a:tblPr/>
              <a:tblGrid>
                <a:gridCol w="495492">
                  <a:extLst>
                    <a:ext uri="{9D8B030D-6E8A-4147-A177-3AD203B41FA5}">
                      <a16:colId xmlns:a16="http://schemas.microsoft.com/office/drawing/2014/main" val="2411151981"/>
                    </a:ext>
                  </a:extLst>
                </a:gridCol>
                <a:gridCol w="1766868">
                  <a:extLst>
                    <a:ext uri="{9D8B030D-6E8A-4147-A177-3AD203B41FA5}">
                      <a16:colId xmlns:a16="http://schemas.microsoft.com/office/drawing/2014/main" val="4058643541"/>
                    </a:ext>
                  </a:extLst>
                </a:gridCol>
                <a:gridCol w="956414">
                  <a:extLst>
                    <a:ext uri="{9D8B030D-6E8A-4147-A177-3AD203B41FA5}">
                      <a16:colId xmlns:a16="http://schemas.microsoft.com/office/drawing/2014/main" val="2184875064"/>
                    </a:ext>
                  </a:extLst>
                </a:gridCol>
                <a:gridCol w="1371242">
                  <a:extLst>
                    <a:ext uri="{9D8B030D-6E8A-4147-A177-3AD203B41FA5}">
                      <a16:colId xmlns:a16="http://schemas.microsoft.com/office/drawing/2014/main" val="2525065232"/>
                    </a:ext>
                  </a:extLst>
                </a:gridCol>
                <a:gridCol w="1474950">
                  <a:extLst>
                    <a:ext uri="{9D8B030D-6E8A-4147-A177-3AD203B41FA5}">
                      <a16:colId xmlns:a16="http://schemas.microsoft.com/office/drawing/2014/main" val="2454972606"/>
                    </a:ext>
                  </a:extLst>
                </a:gridCol>
                <a:gridCol w="1428858">
                  <a:extLst>
                    <a:ext uri="{9D8B030D-6E8A-4147-A177-3AD203B41FA5}">
                      <a16:colId xmlns:a16="http://schemas.microsoft.com/office/drawing/2014/main" val="2448878314"/>
                    </a:ext>
                  </a:extLst>
                </a:gridCol>
                <a:gridCol w="1509520">
                  <a:extLst>
                    <a:ext uri="{9D8B030D-6E8A-4147-A177-3AD203B41FA5}">
                      <a16:colId xmlns:a16="http://schemas.microsoft.com/office/drawing/2014/main" val="3932862499"/>
                    </a:ext>
                  </a:extLst>
                </a:gridCol>
                <a:gridCol w="1290583">
                  <a:extLst>
                    <a:ext uri="{9D8B030D-6E8A-4147-A177-3AD203B41FA5}">
                      <a16:colId xmlns:a16="http://schemas.microsoft.com/office/drawing/2014/main" val="1263350680"/>
                    </a:ext>
                  </a:extLst>
                </a:gridCol>
              </a:tblGrid>
              <a:tr h="448512">
                <a:tc gridSpan="8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REVENUE/FUNDING SOURCES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854392"/>
                  </a:ext>
                </a:extLst>
              </a:tr>
              <a:tr h="61795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Performance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Budget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256661"/>
                  </a:ext>
                </a:extLst>
              </a:tr>
              <a:tr h="34493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278263"/>
                  </a:ext>
                </a:extLst>
              </a:tr>
              <a:tr h="279075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117946"/>
                  </a:ext>
                </a:extLst>
              </a:tr>
              <a:tr h="23920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711908"/>
                  </a:ext>
                </a:extLst>
              </a:tr>
              <a:tr h="308976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134312"/>
                  </a:ext>
                </a:extLst>
              </a:tr>
              <a:tr h="39867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014980"/>
                  </a:ext>
                </a:extLst>
              </a:tr>
              <a:tr h="38871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237036"/>
                  </a:ext>
                </a:extLst>
              </a:tr>
              <a:tr h="259141">
                <a:tc gridSpan="8"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130913"/>
                  </a:ext>
                </a:extLst>
              </a:tr>
              <a:tr h="61795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Performance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Budget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00372"/>
                  </a:ext>
                </a:extLst>
              </a:tr>
              <a:tr h="42857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79.88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7689"/>
                  </a:ext>
                </a:extLst>
              </a:tr>
              <a:tr h="29900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128.93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55.89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43.35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640074"/>
                  </a:ext>
                </a:extLst>
              </a:tr>
              <a:tr h="21927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135.77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69" marR="9469" marT="9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06616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September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20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63757" y="1122938"/>
          <a:ext cx="9157251" cy="5118838"/>
        </p:xfrm>
        <a:graphic>
          <a:graphicData uri="http://schemas.openxmlformats.org/drawingml/2006/table">
            <a:tbl>
              <a:tblPr/>
              <a:tblGrid>
                <a:gridCol w="1408807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359271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359271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505301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524601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5148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   Jan. – Sept. 2020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69,087,567,259.23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41,312,145,317.37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61326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15,566,772,510.19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11,612,168,500.32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4104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84,654,339,769.42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52,924,313,817.69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6064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39,148,659,349.35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15,184,822,661.78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577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8,678,052,005.76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5,853,491,589.78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132,481,051,124.53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73,962,628,069.25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5744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19,310,110,172.64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7,171,050,855.70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4123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26,481,161,028.34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3185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100,443,789,097.59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026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/>
              <a:t>Comparison of Expenditure Actual Performance for the 3</a:t>
            </a:r>
            <a:r>
              <a:rPr lang="en-US" sz="1600" baseline="30000" dirty="0"/>
              <a:t>rd</a:t>
            </a:r>
            <a:r>
              <a:rPr lang="en-US" sz="1600" dirty="0"/>
              <a:t> Quarter Year 2021 and Corresponding Period, 2020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175303"/>
              </p:ext>
            </p:extLst>
          </p:nvPr>
        </p:nvGraphicFramePr>
        <p:xfrm>
          <a:off x="2094054" y="720409"/>
          <a:ext cx="7429500" cy="3351135"/>
        </p:xfrm>
        <a:graphic>
          <a:graphicData uri="http://schemas.openxmlformats.org/drawingml/2006/table">
            <a:tbl>
              <a:tblPr/>
              <a:tblGrid>
                <a:gridCol w="546968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129387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050175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683905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922721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44.91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8.71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-15.07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54.77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52.92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3.50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24.11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7.01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79.87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58.83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8.01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111.06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35.18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95190399"/>
              </p:ext>
            </p:extLst>
          </p:nvPr>
        </p:nvGraphicFramePr>
        <p:xfrm>
          <a:off x="2272552" y="4097232"/>
          <a:ext cx="7237207" cy="242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6" y="1481329"/>
            <a:ext cx="4182793" cy="468032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 Performance as at</a:t>
            </a:r>
            <a:r>
              <a:rPr lang="en-GB" sz="14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September,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yo-NG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N135.77B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53.46% of the proportionate target of N253.96B.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It also represents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40.10% of the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 total        budget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N338.61B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.</a:t>
            </a:r>
            <a:endParaRPr lang="en-ZA" sz="14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35.18%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N100.44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B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35.76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total Revised Budget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280.91B and 47.68%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proportionate budget of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N210.68B.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2021 3</a:t>
            </a:r>
            <a:r>
              <a:rPr lang="en-US" sz="3600" baseline="30000" dirty="0"/>
              <a:t>rd</a:t>
            </a:r>
            <a:r>
              <a:rPr lang="en-US" sz="3600" dirty="0"/>
              <a:t>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686977124"/>
              </p:ext>
            </p:extLst>
          </p:nvPr>
        </p:nvGraphicFramePr>
        <p:xfrm>
          <a:off x="1960099" y="921912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597" y="166548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b="1" dirty="0"/>
            </a:br>
            <a:r>
              <a:rPr lang="en-US" sz="2200" dirty="0"/>
              <a:t>Details of Actual Revenue (Jan – Sept 2021)</a:t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942842969"/>
              </p:ext>
            </p:extLst>
          </p:nvPr>
        </p:nvGraphicFramePr>
        <p:xfrm>
          <a:off x="6542737" y="1149531"/>
          <a:ext cx="5189718" cy="5012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A13ED7-EFA9-40DD-A27A-5A63764791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0833855"/>
              </p:ext>
            </p:extLst>
          </p:nvPr>
        </p:nvGraphicFramePr>
        <p:xfrm>
          <a:off x="953972" y="1319740"/>
          <a:ext cx="4997651" cy="4471459"/>
        </p:xfrm>
        <a:graphic>
          <a:graphicData uri="http://schemas.openxmlformats.org/drawingml/2006/table">
            <a:tbl>
              <a:tblPr/>
              <a:tblGrid>
                <a:gridCol w="726125">
                  <a:extLst>
                    <a:ext uri="{9D8B030D-6E8A-4147-A177-3AD203B41FA5}">
                      <a16:colId xmlns:a16="http://schemas.microsoft.com/office/drawing/2014/main" val="2327499060"/>
                    </a:ext>
                  </a:extLst>
                </a:gridCol>
                <a:gridCol w="1831544">
                  <a:extLst>
                    <a:ext uri="{9D8B030D-6E8A-4147-A177-3AD203B41FA5}">
                      <a16:colId xmlns:a16="http://schemas.microsoft.com/office/drawing/2014/main" val="309236664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56970874"/>
                    </a:ext>
                  </a:extLst>
                </a:gridCol>
                <a:gridCol w="1207530">
                  <a:extLst>
                    <a:ext uri="{9D8B030D-6E8A-4147-A177-3AD203B41FA5}">
                      <a16:colId xmlns:a16="http://schemas.microsoft.com/office/drawing/2014/main" val="1382649887"/>
                    </a:ext>
                  </a:extLst>
                </a:gridCol>
              </a:tblGrid>
              <a:tr h="76356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69197"/>
                  </a:ext>
                </a:extLst>
              </a:tr>
              <a:tr h="62404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479534"/>
                  </a:ext>
                </a:extLst>
              </a:tr>
              <a:tr h="44117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195596"/>
                  </a:ext>
                </a:extLst>
              </a:tr>
              <a:tr h="475109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575684"/>
                  </a:ext>
                </a:extLst>
              </a:tr>
              <a:tr h="505652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911712"/>
                  </a:ext>
                </a:extLst>
              </a:tr>
              <a:tr h="52601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124.5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843200"/>
                  </a:ext>
                </a:extLst>
              </a:tr>
              <a:tr h="596261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52.53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29.68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412850"/>
                  </a:ext>
                </a:extLst>
              </a:tr>
              <a:tr h="539638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177.00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96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255804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- September 2021.)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711841933"/>
              </p:ext>
            </p:extLst>
          </p:nvPr>
        </p:nvGraphicFramePr>
        <p:xfrm>
          <a:off x="2782957" y="4401799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43DD3AF-B313-4E4C-96B7-5EBA8144A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8934902"/>
              </p:ext>
            </p:extLst>
          </p:nvPr>
        </p:nvGraphicFramePr>
        <p:xfrm>
          <a:off x="848523" y="502984"/>
          <a:ext cx="9546625" cy="3951474"/>
        </p:xfrm>
        <a:graphic>
          <a:graphicData uri="http://schemas.openxmlformats.org/drawingml/2006/table">
            <a:tbl>
              <a:tblPr/>
              <a:tblGrid>
                <a:gridCol w="468885">
                  <a:extLst>
                    <a:ext uri="{9D8B030D-6E8A-4147-A177-3AD203B41FA5}">
                      <a16:colId xmlns:a16="http://schemas.microsoft.com/office/drawing/2014/main" val="3785387159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3900901792"/>
                    </a:ext>
                  </a:extLst>
                </a:gridCol>
                <a:gridCol w="806580">
                  <a:extLst>
                    <a:ext uri="{9D8B030D-6E8A-4147-A177-3AD203B41FA5}">
                      <a16:colId xmlns:a16="http://schemas.microsoft.com/office/drawing/2014/main" val="2896752516"/>
                    </a:ext>
                  </a:extLst>
                </a:gridCol>
                <a:gridCol w="1057944">
                  <a:extLst>
                    <a:ext uri="{9D8B030D-6E8A-4147-A177-3AD203B41FA5}">
                      <a16:colId xmlns:a16="http://schemas.microsoft.com/office/drawing/2014/main" val="1870797174"/>
                    </a:ext>
                  </a:extLst>
                </a:gridCol>
                <a:gridCol w="825667">
                  <a:extLst>
                    <a:ext uri="{9D8B030D-6E8A-4147-A177-3AD203B41FA5}">
                      <a16:colId xmlns:a16="http://schemas.microsoft.com/office/drawing/2014/main" val="16401990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1843680178"/>
                    </a:ext>
                  </a:extLst>
                </a:gridCol>
                <a:gridCol w="1166192">
                  <a:extLst>
                    <a:ext uri="{9D8B030D-6E8A-4147-A177-3AD203B41FA5}">
                      <a16:colId xmlns:a16="http://schemas.microsoft.com/office/drawing/2014/main" val="3996699573"/>
                    </a:ext>
                  </a:extLst>
                </a:gridCol>
                <a:gridCol w="1060174">
                  <a:extLst>
                    <a:ext uri="{9D8B030D-6E8A-4147-A177-3AD203B41FA5}">
                      <a16:colId xmlns:a16="http://schemas.microsoft.com/office/drawing/2014/main" val="1514813417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3056188974"/>
                    </a:ext>
                  </a:extLst>
                </a:gridCol>
                <a:gridCol w="927653">
                  <a:extLst>
                    <a:ext uri="{9D8B030D-6E8A-4147-A177-3AD203B41FA5}">
                      <a16:colId xmlns:a16="http://schemas.microsoft.com/office/drawing/2014/main" val="3455067087"/>
                    </a:ext>
                  </a:extLst>
                </a:gridCol>
              </a:tblGrid>
              <a:tr h="47049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Jan.-Sept. 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 Revised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Jan.-Sept. Actual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514362"/>
                  </a:ext>
                </a:extLst>
              </a:tr>
              <a:tr h="7352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50.55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059140"/>
                  </a:ext>
                </a:extLst>
              </a:tr>
              <a:tr h="5923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270411"/>
                  </a:ext>
                </a:extLst>
              </a:tr>
              <a:tr h="1702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74.00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77.12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578837"/>
                  </a:ext>
                </a:extLst>
              </a:tr>
              <a:tr h="3167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103.83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601213"/>
                  </a:ext>
                </a:extLst>
              </a:tr>
              <a:tr h="2992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91.36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79.97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85.16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635890"/>
                  </a:ext>
                </a:extLst>
              </a:tr>
              <a:tr h="1702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29.76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90.69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846742"/>
                  </a:ext>
                </a:extLst>
              </a:tr>
              <a:tr h="1702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121.17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024406"/>
                  </a:ext>
                </a:extLst>
              </a:tr>
              <a:tr h="1702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149.32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78.68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113.51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025475"/>
                  </a:ext>
                </a:extLst>
              </a:tr>
              <a:tr h="1702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104.64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50.20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81.20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131635"/>
                  </a:ext>
                </a:extLst>
              </a:tr>
              <a:tr h="1849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253.96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69.70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210.68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590454"/>
                  </a:ext>
                </a:extLst>
              </a:tr>
              <a:tr h="29002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46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6407945"/>
            <a:ext cx="487680" cy="365125"/>
          </a:xfrm>
        </p:spPr>
        <p:txBody>
          <a:bodyPr/>
          <a:lstStyle/>
          <a:p>
            <a:pPr lvl="0"/>
            <a:r>
              <a:rPr lang="en-GB" noProof="0" dirty="0"/>
              <a:t>6</a:t>
            </a:r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Revenue Details at a glance </a:t>
            </a:r>
            <a:r>
              <a:rPr lang="en-US" sz="2400" dirty="0"/>
              <a:t>(January-September 2020)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A34F271-A9E1-46AA-B71F-A57DDEF2C0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329742"/>
              </p:ext>
            </p:extLst>
          </p:nvPr>
        </p:nvGraphicFramePr>
        <p:xfrm>
          <a:off x="609600" y="1218829"/>
          <a:ext cx="10557164" cy="465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496205" imgH="2152488" progId="Excel.Sheet.12">
                  <p:embed/>
                </p:oleObj>
              </mc:Choice>
              <mc:Fallback>
                <p:oleObj name="Worksheet" r:id="rId3" imgW="8496205" imgH="21524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218829"/>
                        <a:ext cx="10557164" cy="4655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600" dirty="0"/>
              <a:t>3</a:t>
            </a:r>
            <a:r>
              <a:rPr lang="en-ZA" sz="1600" baseline="30000" dirty="0"/>
              <a:t>rd</a:t>
            </a:r>
            <a:r>
              <a:rPr lang="en-ZA" sz="1600" dirty="0"/>
              <a:t> Quarter 2021 IGR OF MAJOR REVENUE GENERATING AGENCIES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560" y="0"/>
            <a:ext cx="1158241" cy="833501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F152591-4694-4C04-B3F6-5F91DE8BA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927339"/>
              </p:ext>
            </p:extLst>
          </p:nvPr>
        </p:nvGraphicFramePr>
        <p:xfrm>
          <a:off x="874644" y="839801"/>
          <a:ext cx="10402956" cy="5370031"/>
        </p:xfrm>
        <a:graphic>
          <a:graphicData uri="http://schemas.openxmlformats.org/drawingml/2006/table">
            <a:tbl>
              <a:tblPr/>
              <a:tblGrid>
                <a:gridCol w="574835">
                  <a:extLst>
                    <a:ext uri="{9D8B030D-6E8A-4147-A177-3AD203B41FA5}">
                      <a16:colId xmlns:a16="http://schemas.microsoft.com/office/drawing/2014/main" val="3065649548"/>
                    </a:ext>
                  </a:extLst>
                </a:gridCol>
                <a:gridCol w="1999955">
                  <a:extLst>
                    <a:ext uri="{9D8B030D-6E8A-4147-A177-3AD203B41FA5}">
                      <a16:colId xmlns:a16="http://schemas.microsoft.com/office/drawing/2014/main" val="2916445916"/>
                    </a:ext>
                  </a:extLst>
                </a:gridCol>
                <a:gridCol w="1644674">
                  <a:extLst>
                    <a:ext uri="{9D8B030D-6E8A-4147-A177-3AD203B41FA5}">
                      <a16:colId xmlns:a16="http://schemas.microsoft.com/office/drawing/2014/main" val="3581530628"/>
                    </a:ext>
                  </a:extLst>
                </a:gridCol>
                <a:gridCol w="1644674">
                  <a:extLst>
                    <a:ext uri="{9D8B030D-6E8A-4147-A177-3AD203B41FA5}">
                      <a16:colId xmlns:a16="http://schemas.microsoft.com/office/drawing/2014/main" val="3598208003"/>
                    </a:ext>
                  </a:extLst>
                </a:gridCol>
                <a:gridCol w="1580802">
                  <a:extLst>
                    <a:ext uri="{9D8B030D-6E8A-4147-A177-3AD203B41FA5}">
                      <a16:colId xmlns:a16="http://schemas.microsoft.com/office/drawing/2014/main" val="2599642320"/>
                    </a:ext>
                  </a:extLst>
                </a:gridCol>
                <a:gridCol w="1580802">
                  <a:extLst>
                    <a:ext uri="{9D8B030D-6E8A-4147-A177-3AD203B41FA5}">
                      <a16:colId xmlns:a16="http://schemas.microsoft.com/office/drawing/2014/main" val="2861447135"/>
                    </a:ext>
                  </a:extLst>
                </a:gridCol>
                <a:gridCol w="1377214">
                  <a:extLst>
                    <a:ext uri="{9D8B030D-6E8A-4147-A177-3AD203B41FA5}">
                      <a16:colId xmlns:a16="http://schemas.microsoft.com/office/drawing/2014/main" val="1646849280"/>
                    </a:ext>
                  </a:extLst>
                </a:gridCol>
              </a:tblGrid>
              <a:tr h="688974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PERFORMANCE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PERFORMANCEON TOTAL BUDGET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79276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26,495,501,824.37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01097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6,194,945,546.47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168799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2,995,913,125.53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014711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Authority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4,133,110,000.00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3,099,832,500.00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1,529,116,942.02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294674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1,145,640,000.00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859,230,000.00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970,068,340.23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961388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1,225,000,000.00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918,750,000.00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641,741,599.13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733538"/>
                  </a:ext>
                </a:extLst>
              </a:tr>
              <a:tr h="516730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315,836,220.20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236,877,165.15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368,338,026.28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464180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486,655,797.42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912830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212,162,504.25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159,121,878.19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193,775,470.25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731035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262,500,000.00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181,406,508.18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25342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 Services Corporation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65,816,900.00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49,362,675.00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25,228,310.00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203958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Water Corporation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8,074,150.00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780464"/>
                  </a:ext>
                </a:extLst>
              </a:tr>
              <a:tr h="34448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Works and Infrastructure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90,978,815.05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68,234,111.29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12,501,215.00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691622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98,130,544,439.50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73,597,908,329.63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40,103,266,854.88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061003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23,676,332,336.13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17,757,249,252.10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32,961,610,744.84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081809"/>
                  </a:ext>
                </a:extLst>
              </a:tr>
              <a:tr h="172243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84" marR="7184" marT="71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121,806,876,775.63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91,355,157,581.72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73,064,877,599.72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281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September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21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3113181"/>
              </p:ext>
            </p:extLst>
          </p:nvPr>
        </p:nvGraphicFramePr>
        <p:xfrm>
          <a:off x="845127" y="1122939"/>
          <a:ext cx="10684570" cy="4867044"/>
        </p:xfrm>
        <a:graphic>
          <a:graphicData uri="http://schemas.openxmlformats.org/drawingml/2006/table">
            <a:tbl>
              <a:tblPr/>
              <a:tblGrid>
                <a:gridCol w="1693990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78448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78448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507496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212213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433676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80299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849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Sept. 2021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424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54,570,121,173.38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44,914,075,296.74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6636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15,137,182,944.78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9,860,920,894.25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424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69,707,304,118.16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54,774,996,190.99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2212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41,200,298,564.15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18,843,913,891.99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424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14,127,000,539.03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6,259,231,410.89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424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125,034,603,221.35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79,878,141,493.87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2212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121,772,289,855.68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55,889,840,547.97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4424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7,151,314,189.37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44245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128,923,604,045.05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55,889,840,547.97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2212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253,958,207,266.40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135,767,982,041.84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1116</Words>
  <Application>Microsoft Office PowerPoint</Application>
  <PresentationFormat>Widescreen</PresentationFormat>
  <Paragraphs>588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Worksheet</vt:lpstr>
      <vt:lpstr>THIRD QUARTER BUDGET IMPLEMENTATION REPORT (Jan-Sept, 2021) </vt:lpstr>
      <vt:lpstr> Year 2021 3rd Quarter Budget Performance</vt:lpstr>
      <vt:lpstr>Revenue Review</vt:lpstr>
      <vt:lpstr> Details of Actual Revenue (Jan – Sept 2021) </vt:lpstr>
      <vt:lpstr>  Revenue Performance - Funding Sources( January - September 2021.) </vt:lpstr>
      <vt:lpstr>Revenue Details at a glance (January-September 2020) </vt:lpstr>
      <vt:lpstr>3rd Quarter 2021 IGR OF MAJOR REVENUE GENERATING AGENCIES</vt:lpstr>
      <vt:lpstr>Expenditure Review</vt:lpstr>
      <vt:lpstr> Expenditure Review - January to September 2021 </vt:lpstr>
      <vt:lpstr> Expenditure Review - January to September 2020 </vt:lpstr>
      <vt:lpstr>Comparison of Expenditure Actual Performance for the 3rd Quarter Year 2021 and Corresponding Period,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BUDGET</cp:lastModifiedBy>
  <cp:revision>146</cp:revision>
  <cp:lastPrinted>2021-10-29T23:35:48Z</cp:lastPrinted>
  <dcterms:created xsi:type="dcterms:W3CDTF">2020-04-18T18:41:11Z</dcterms:created>
  <dcterms:modified xsi:type="dcterms:W3CDTF">2022-10-24T15:45:03Z</dcterms:modified>
</cp:coreProperties>
</file>